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49499838" cy="39600188"/>
  <p:notesSz cx="6858000" cy="9144000"/>
  <p:embeddedFontLst>
    <p:embeddedFont>
      <p:font typeface="Arial Black" panose="020B0A04020102020204" pitchFamily="34" charset="0"/>
      <p:regular r:id="rId4"/>
      <p:bold r:id="rId5"/>
    </p:embeddedFont>
    <p:embeddedFont>
      <p:font typeface="Roboto" panose="02000000000000000000" pitchFamily="2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2473">
          <p15:clr>
            <a:srgbClr val="A4A3A4"/>
          </p15:clr>
        </p15:guide>
        <p15:guide id="2" pos="20784">
          <p15:clr>
            <a:srgbClr val="A4A3A4"/>
          </p15:clr>
        </p15:guide>
        <p15:guide id="3" pos="1042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jHfMjcoYbbq1fFvghovPFL8PWr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2" d="100"/>
          <a:sy n="62" d="100"/>
        </p:scale>
        <p:origin x="-2010" y="168"/>
      </p:cViewPr>
      <p:guideLst>
        <p:guide orient="horz" pos="12473"/>
        <p:guide pos="20784"/>
        <p:guide pos="104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 González M" userId="af68f7dbeb6184c7" providerId="LiveId" clId="{285633CD-B3F8-4F52-951B-A646361F5062}"/>
    <pc:docChg chg="undo custSel modSld">
      <pc:chgData name="Dr González M" userId="af68f7dbeb6184c7" providerId="LiveId" clId="{285633CD-B3F8-4F52-951B-A646361F5062}" dt="2026-03-31T17:53:43.775" v="447" actId="1076"/>
      <pc:docMkLst>
        <pc:docMk/>
      </pc:docMkLst>
      <pc:sldChg chg="delSp modSp mod">
        <pc:chgData name="Dr González M" userId="af68f7dbeb6184c7" providerId="LiveId" clId="{285633CD-B3F8-4F52-951B-A646361F5062}" dt="2026-03-31T17:53:43.775" v="447" actId="1076"/>
        <pc:sldMkLst>
          <pc:docMk/>
          <pc:sldMk cId="0" sldId="256"/>
        </pc:sldMkLst>
        <pc:spChg chg="mod">
          <ac:chgData name="Dr González M" userId="af68f7dbeb6184c7" providerId="LiveId" clId="{285633CD-B3F8-4F52-951B-A646361F5062}" dt="2026-03-31T17:52:03.403" v="436" actId="313"/>
          <ac:spMkLst>
            <pc:docMk/>
            <pc:sldMk cId="0" sldId="256"/>
            <ac:spMk id="87" creationId="{00000000-0000-0000-0000-000000000000}"/>
          </ac:spMkLst>
        </pc:spChg>
        <pc:spChg chg="mod">
          <ac:chgData name="Dr González M" userId="af68f7dbeb6184c7" providerId="LiveId" clId="{285633CD-B3F8-4F52-951B-A646361F5062}" dt="2026-03-31T17:51:02.931" v="431" actId="20577"/>
          <ac:spMkLst>
            <pc:docMk/>
            <pc:sldMk cId="0" sldId="256"/>
            <ac:spMk id="89" creationId="{00000000-0000-0000-0000-000000000000}"/>
          </ac:spMkLst>
        </pc:spChg>
        <pc:spChg chg="mod">
          <ac:chgData name="Dr González M" userId="af68f7dbeb6184c7" providerId="LiveId" clId="{285633CD-B3F8-4F52-951B-A646361F5062}" dt="2026-03-31T17:39:40.561" v="40" actId="20577"/>
          <ac:spMkLst>
            <pc:docMk/>
            <pc:sldMk cId="0" sldId="256"/>
            <ac:spMk id="95" creationId="{00000000-0000-0000-0000-000000000000}"/>
          </ac:spMkLst>
        </pc:spChg>
        <pc:spChg chg="mod">
          <ac:chgData name="Dr González M" userId="af68f7dbeb6184c7" providerId="LiveId" clId="{285633CD-B3F8-4F52-951B-A646361F5062}" dt="2026-03-31T17:53:38.300" v="446" actId="1076"/>
          <ac:spMkLst>
            <pc:docMk/>
            <pc:sldMk cId="0" sldId="256"/>
            <ac:spMk id="132" creationId="{00000000-0000-0000-0000-000000000000}"/>
          </ac:spMkLst>
        </pc:spChg>
        <pc:spChg chg="mod">
          <ac:chgData name="Dr González M" userId="af68f7dbeb6184c7" providerId="LiveId" clId="{285633CD-B3F8-4F52-951B-A646361F5062}" dt="2026-03-31T17:53:43.775" v="447" actId="1076"/>
          <ac:spMkLst>
            <pc:docMk/>
            <pc:sldMk cId="0" sldId="256"/>
            <ac:spMk id="133" creationId="{00000000-0000-0000-0000-000000000000}"/>
          </ac:spMkLst>
        </pc:spChg>
        <pc:spChg chg="mod">
          <ac:chgData name="Dr González M" userId="af68f7dbeb6184c7" providerId="LiveId" clId="{285633CD-B3F8-4F52-951B-A646361F5062}" dt="2026-03-31T17:53:34.318" v="445" actId="1076"/>
          <ac:spMkLst>
            <pc:docMk/>
            <pc:sldMk cId="0" sldId="256"/>
            <ac:spMk id="134" creationId="{00000000-0000-0000-0000-000000000000}"/>
          </ac:spMkLst>
        </pc:spChg>
        <pc:spChg chg="mod">
          <ac:chgData name="Dr González M" userId="af68f7dbeb6184c7" providerId="LiveId" clId="{285633CD-B3F8-4F52-951B-A646361F5062}" dt="2026-03-31T17:49:55.336" v="426" actId="255"/>
          <ac:spMkLst>
            <pc:docMk/>
            <pc:sldMk cId="0" sldId="256"/>
            <ac:spMk id="142" creationId="{00000000-0000-0000-0000-000000000000}"/>
          </ac:spMkLst>
        </pc:spChg>
        <pc:spChg chg="mod">
          <ac:chgData name="Dr González M" userId="af68f7dbeb6184c7" providerId="LiveId" clId="{285633CD-B3F8-4F52-951B-A646361F5062}" dt="2026-03-31T17:50:07.532" v="427" actId="255"/>
          <ac:spMkLst>
            <pc:docMk/>
            <pc:sldMk cId="0" sldId="256"/>
            <ac:spMk id="143" creationId="{00000000-0000-0000-0000-000000000000}"/>
          </ac:spMkLst>
        </pc:spChg>
        <pc:spChg chg="mod">
          <ac:chgData name="Dr González M" userId="af68f7dbeb6184c7" providerId="LiveId" clId="{285633CD-B3F8-4F52-951B-A646361F5062}" dt="2026-03-31T17:49:31.722" v="425" actId="255"/>
          <ac:spMkLst>
            <pc:docMk/>
            <pc:sldMk cId="0" sldId="256"/>
            <ac:spMk id="144" creationId="{00000000-0000-0000-0000-000000000000}"/>
          </ac:spMkLst>
        </pc:spChg>
        <pc:spChg chg="mod">
          <ac:chgData name="Dr González M" userId="af68f7dbeb6184c7" providerId="LiveId" clId="{285633CD-B3F8-4F52-951B-A646361F5062}" dt="2026-03-31T17:46:44.748" v="364" actId="20577"/>
          <ac:spMkLst>
            <pc:docMk/>
            <pc:sldMk cId="0" sldId="256"/>
            <ac:spMk id="150" creationId="{00000000-0000-0000-0000-000000000000}"/>
          </ac:spMkLst>
        </pc:spChg>
        <pc:picChg chg="del">
          <ac:chgData name="Dr González M" userId="af68f7dbeb6184c7" providerId="LiveId" clId="{285633CD-B3F8-4F52-951B-A646361F5062}" dt="2026-03-31T17:50:35.657" v="428" actId="478"/>
          <ac:picMkLst>
            <pc:docMk/>
            <pc:sldMk cId="0" sldId="256"/>
            <ac:picMk id="107" creationId="{00000000-0000-0000-0000-000000000000}"/>
          </ac:picMkLst>
        </pc:picChg>
        <pc:picChg chg="del">
          <ac:chgData name="Dr González M" userId="af68f7dbeb6184c7" providerId="LiveId" clId="{285633CD-B3F8-4F52-951B-A646361F5062}" dt="2026-03-31T17:52:18.372" v="437" actId="478"/>
          <ac:picMkLst>
            <pc:docMk/>
            <pc:sldMk cId="0" sldId="256"/>
            <ac:picMk id="10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685800"/>
            <a:ext cx="42862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3712488" y="6480867"/>
            <a:ext cx="42074862" cy="1378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80"/>
              <a:buFont typeface="Calibri"/>
              <a:buNone/>
              <a:defRPr sz="324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6187480" y="20799268"/>
            <a:ext cx="37124879" cy="956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2992"/>
              <a:buNone/>
              <a:defRPr sz="12992"/>
            </a:lvl1pPr>
            <a:lvl2pPr lvl="1" algn="ctr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0827"/>
              <a:buNone/>
              <a:defRPr sz="10827"/>
            </a:lvl2pPr>
            <a:lvl3pPr lvl="2" algn="ctr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9744"/>
              <a:buNone/>
              <a:defRPr sz="9744"/>
            </a:lvl3pPr>
            <a:lvl4pPr lvl="3" algn="ctr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/>
            </a:lvl4pPr>
            <a:lvl5pPr lvl="4" algn="ctr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/>
            </a:lvl5pPr>
            <a:lvl6pPr lvl="5" algn="ctr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/>
            </a:lvl6pPr>
            <a:lvl7pPr lvl="6" algn="ctr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/>
            </a:lvl7pPr>
            <a:lvl8pPr lvl="7" algn="ctr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/>
            </a:lvl8pPr>
            <a:lvl9pPr lvl="8" algn="ctr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403114" y="2108352"/>
            <a:ext cx="42693610" cy="765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403114" y="10541716"/>
            <a:ext cx="42693610" cy="2512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377336" y="9872559"/>
            <a:ext cx="42693610" cy="1647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80"/>
              <a:buFont typeface="Calibri"/>
              <a:buNone/>
              <a:defRPr sz="324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377336" y="26500971"/>
            <a:ext cx="42693610" cy="8662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2992"/>
              <a:buNone/>
              <a:defRPr sz="12992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rgbClr val="888888"/>
              </a:buClr>
              <a:buSzPts val="10827"/>
              <a:buNone/>
              <a:defRPr sz="10827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rgbClr val="888888"/>
              </a:buClr>
              <a:buSzPts val="9744"/>
              <a:buNone/>
              <a:defRPr sz="9744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rgbClr val="888888"/>
              </a:buClr>
              <a:buSzPts val="8661"/>
              <a:buNone/>
              <a:defRPr sz="866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rgbClr val="888888"/>
              </a:buClr>
              <a:buSzPts val="8661"/>
              <a:buNone/>
              <a:defRPr sz="866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rgbClr val="888888"/>
              </a:buClr>
              <a:buSzPts val="8661"/>
              <a:buNone/>
              <a:defRPr sz="866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rgbClr val="888888"/>
              </a:buClr>
              <a:buSzPts val="8661"/>
              <a:buNone/>
              <a:defRPr sz="866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rgbClr val="888888"/>
              </a:buClr>
              <a:buSzPts val="8661"/>
              <a:buNone/>
              <a:defRPr sz="866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rgbClr val="888888"/>
              </a:buClr>
              <a:buSzPts val="8661"/>
              <a:buNone/>
              <a:defRPr sz="866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403114" y="2108352"/>
            <a:ext cx="42693610" cy="765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3403114" y="10541716"/>
            <a:ext cx="21037431" cy="2512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25059293" y="10541716"/>
            <a:ext cx="21037431" cy="2512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409561" y="2108352"/>
            <a:ext cx="42693610" cy="765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409567" y="9707549"/>
            <a:ext cx="20940748" cy="475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2992"/>
              <a:buNone/>
              <a:defRPr sz="12992" b="1"/>
            </a:lvl1pPr>
            <a:lvl2pPr marL="914400" lvl="1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0827"/>
              <a:buNone/>
              <a:defRPr sz="10827" b="1"/>
            </a:lvl2pPr>
            <a:lvl3pPr marL="1371600" lvl="2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9744"/>
              <a:buNone/>
              <a:defRPr sz="9744" b="1"/>
            </a:lvl3pPr>
            <a:lvl4pPr marL="1828800" lvl="3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4pPr>
            <a:lvl5pPr marL="2286000" lvl="4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5pPr>
            <a:lvl6pPr marL="2743200" lvl="5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6pPr>
            <a:lvl7pPr marL="3200400" lvl="6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7pPr>
            <a:lvl8pPr marL="3657600" lvl="7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8pPr>
            <a:lvl9pPr marL="4114800" lvl="8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3409567" y="14465069"/>
            <a:ext cx="20940748" cy="2127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25059296" y="9707549"/>
            <a:ext cx="21043878" cy="475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2992"/>
              <a:buNone/>
              <a:defRPr sz="12992" b="1"/>
            </a:lvl1pPr>
            <a:lvl2pPr marL="914400" lvl="1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0827"/>
              <a:buNone/>
              <a:defRPr sz="10827" b="1"/>
            </a:lvl2pPr>
            <a:lvl3pPr marL="1371600" lvl="2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9744"/>
              <a:buNone/>
              <a:defRPr sz="9744" b="1"/>
            </a:lvl3pPr>
            <a:lvl4pPr marL="1828800" lvl="3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4pPr>
            <a:lvl5pPr marL="2286000" lvl="4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5pPr>
            <a:lvl6pPr marL="2743200" lvl="5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6pPr>
            <a:lvl7pPr marL="3200400" lvl="6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7pPr>
            <a:lvl8pPr marL="3657600" lvl="7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8pPr>
            <a:lvl9pPr marL="4114800" lvl="8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25059296" y="14465069"/>
            <a:ext cx="21043878" cy="2127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3403114" y="2108352"/>
            <a:ext cx="42693610" cy="765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3409561" y="2640012"/>
            <a:ext cx="15964986" cy="9240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323"/>
              <a:buFont typeface="Calibri"/>
              <a:buNone/>
              <a:defRPr sz="1732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1043878" y="5701703"/>
            <a:ext cx="25059293" cy="281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132861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7323"/>
              <a:buChar char="•"/>
              <a:defRPr sz="17323"/>
            </a:lvl1pPr>
            <a:lvl2pPr marL="914400" lvl="1" indent="-1191133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5158"/>
              <a:buChar char="•"/>
              <a:defRPr sz="15158"/>
            </a:lvl2pPr>
            <a:lvl3pPr marL="1371600" lvl="2" indent="-1053592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2992"/>
              <a:buChar char="•"/>
              <a:defRPr sz="12992"/>
            </a:lvl3pPr>
            <a:lvl4pPr marL="1828800" lvl="3" indent="-916114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0827"/>
              <a:buChar char="•"/>
              <a:defRPr sz="10827"/>
            </a:lvl4pPr>
            <a:lvl5pPr marL="2286000" lvl="4" indent="-916114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0827"/>
              <a:buChar char="•"/>
              <a:defRPr sz="10827"/>
            </a:lvl5pPr>
            <a:lvl6pPr marL="2743200" lvl="5" indent="-916114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0827"/>
              <a:buChar char="•"/>
              <a:defRPr sz="10827"/>
            </a:lvl6pPr>
            <a:lvl7pPr marL="3200400" lvl="6" indent="-916114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0827"/>
              <a:buChar char="•"/>
              <a:defRPr sz="10827"/>
            </a:lvl7pPr>
            <a:lvl8pPr marL="3657600" lvl="7" indent="-916114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0827"/>
              <a:buChar char="•"/>
              <a:defRPr sz="10827"/>
            </a:lvl8pPr>
            <a:lvl9pPr marL="4114800" lvl="8" indent="-916114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0827"/>
              <a:buChar char="•"/>
              <a:defRPr sz="10827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3409561" y="11880056"/>
            <a:ext cx="15964986" cy="22009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/>
            </a:lvl1pPr>
            <a:lvl2pPr marL="914400" lvl="1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7579"/>
              <a:buNone/>
              <a:defRPr sz="7579"/>
            </a:lvl2pPr>
            <a:lvl3pPr marL="1371600" lvl="2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6496"/>
              <a:buNone/>
              <a:defRPr sz="6496"/>
            </a:lvl3pPr>
            <a:lvl4pPr marL="1828800" lvl="3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4pPr>
            <a:lvl5pPr marL="2286000" lvl="4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5pPr>
            <a:lvl6pPr marL="2743200" lvl="5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6pPr>
            <a:lvl7pPr marL="3200400" lvl="6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7pPr>
            <a:lvl8pPr marL="3657600" lvl="7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8pPr>
            <a:lvl9pPr marL="4114800" lvl="8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3409561" y="2640012"/>
            <a:ext cx="15964986" cy="9240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323"/>
              <a:buFont typeface="Calibri"/>
              <a:buNone/>
              <a:defRPr sz="1732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21043878" y="5701703"/>
            <a:ext cx="25059293" cy="28141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3409561" y="11880056"/>
            <a:ext cx="15964986" cy="22009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8661"/>
              <a:buNone/>
              <a:defRPr sz="8661"/>
            </a:lvl1pPr>
            <a:lvl2pPr marL="914400" lvl="1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7579"/>
              <a:buNone/>
              <a:defRPr sz="7579"/>
            </a:lvl2pPr>
            <a:lvl3pPr marL="1371600" lvl="2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6496"/>
              <a:buNone/>
              <a:defRPr sz="6496"/>
            </a:lvl3pPr>
            <a:lvl4pPr marL="1828800" lvl="3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4pPr>
            <a:lvl5pPr marL="2286000" lvl="4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5pPr>
            <a:lvl6pPr marL="2743200" lvl="5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6pPr>
            <a:lvl7pPr marL="3200400" lvl="6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7pPr>
            <a:lvl8pPr marL="3657600" lvl="7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8pPr>
            <a:lvl9pPr marL="4114800" lvl="8" indent="-2286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5413"/>
              <a:buNone/>
              <a:defRPr sz="5413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3403114" y="2108352"/>
            <a:ext cx="42693610" cy="765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2186941" y="1757889"/>
            <a:ext cx="25125956" cy="42693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23980361" y="13551306"/>
            <a:ext cx="33559329" cy="10673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2324182" y="3187277"/>
            <a:ext cx="33559329" cy="31401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403114" y="2108352"/>
            <a:ext cx="42693610" cy="765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19"/>
              <a:buFont typeface="Calibri"/>
              <a:buNone/>
              <a:defRPr sz="23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403114" y="10541716"/>
            <a:ext cx="42693610" cy="2512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1191133" algn="l" rtl="0">
              <a:lnSpc>
                <a:spcPct val="90000"/>
              </a:lnSpc>
              <a:spcBef>
                <a:spcPts val="5413"/>
              </a:spcBef>
              <a:spcAft>
                <a:spcPts val="0"/>
              </a:spcAft>
              <a:buClr>
                <a:schemeClr val="dk1"/>
              </a:buClr>
              <a:buSzPts val="15158"/>
              <a:buFont typeface="Arial"/>
              <a:buChar char="•"/>
              <a:defRPr sz="1515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53592" algn="l" rtl="0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2992"/>
              <a:buFont typeface="Arial"/>
              <a:buChar char="•"/>
              <a:defRPr sz="1299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16114" algn="l" rtl="0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10827"/>
              <a:buFont typeface="Arial"/>
              <a:buChar char="•"/>
              <a:defRPr sz="1082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47344" algn="l" rtl="0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9744"/>
              <a:buFont typeface="Arial"/>
              <a:buChar char="•"/>
              <a:defRPr sz="974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47344" algn="l" rtl="0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9744"/>
              <a:buFont typeface="Arial"/>
              <a:buChar char="•"/>
              <a:defRPr sz="974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47344" algn="l" rtl="0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9744"/>
              <a:buFont typeface="Arial"/>
              <a:buChar char="•"/>
              <a:defRPr sz="974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47344" algn="l" rtl="0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9744"/>
              <a:buFont typeface="Arial"/>
              <a:buChar char="•"/>
              <a:defRPr sz="974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47344" algn="l" rtl="0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9744"/>
              <a:buFont typeface="Arial"/>
              <a:buChar char="•"/>
              <a:defRPr sz="974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47344" algn="l" rtl="0">
              <a:lnSpc>
                <a:spcPct val="90000"/>
              </a:lnSpc>
              <a:spcBef>
                <a:spcPts val="2707"/>
              </a:spcBef>
              <a:spcAft>
                <a:spcPts val="0"/>
              </a:spcAft>
              <a:buClr>
                <a:schemeClr val="dk1"/>
              </a:buClr>
              <a:buSzPts val="9744"/>
              <a:buFont typeface="Arial"/>
              <a:buChar char="•"/>
              <a:defRPr sz="974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3403114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4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6396822" y="36703516"/>
            <a:ext cx="16706195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4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34959260" y="36703516"/>
            <a:ext cx="11137464" cy="210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4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4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4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4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4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4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4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4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4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24464" y="3495525"/>
            <a:ext cx="17281200" cy="67920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FF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704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33810521" y="5724834"/>
            <a:ext cx="14905543" cy="11970685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704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809483" y="11827641"/>
            <a:ext cx="14905543" cy="692331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704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7310025" y="10347125"/>
            <a:ext cx="14905500" cy="5080500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HIPOTESIS/SUPUESTO</a:t>
            </a:r>
            <a:endParaRPr sz="3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es-MX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la </a:t>
            </a:r>
            <a:r>
              <a:rPr lang="es-MX" sz="3200" dirty="0" err="1">
                <a:solidFill>
                  <a:schemeClr val="tx1"/>
                </a:solidFill>
              </a:rPr>
              <a:t>la</a:t>
            </a:r>
            <a:r>
              <a:rPr lang="es-MX" sz="3200" dirty="0">
                <a:solidFill>
                  <a:schemeClr val="tx1"/>
                </a:solidFill>
              </a:rPr>
              <a:t> comisaria de </a:t>
            </a:r>
            <a:r>
              <a:rPr lang="es-MX" sz="3200" dirty="0" err="1">
                <a:solidFill>
                  <a:schemeClr val="tx1"/>
                </a:solidFill>
              </a:rPr>
              <a:t>Yaxcheku</a:t>
            </a:r>
            <a:r>
              <a:rPr lang="es-MX" sz="3200" dirty="0">
                <a:solidFill>
                  <a:schemeClr val="tx1"/>
                </a:solidFill>
              </a:rPr>
              <a:t>, comunidad del Municipio de  Tizimín Yucatán</a:t>
            </a:r>
            <a:r>
              <a:rPr lang="es-MX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participa en talleres productivos y en la reforestación de la Magnolia Grandiflora, se lograra un equilibrio económico sostenible, generando ingresos mientras se protege el bosque y se fortalece la resiliencia de la economía local.</a:t>
            </a:r>
            <a:endParaRPr sz="3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33810521" y="19142834"/>
            <a:ext cx="14905543" cy="9334195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704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806083" y="20174946"/>
            <a:ext cx="14905500" cy="3323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2600" dirty="0">
                <a:solidFill>
                  <a:schemeClr val="dk1"/>
                </a:solidFill>
              </a:rPr>
              <a:t>¿Qué actividades pueden sustituir la venta de madera como ingreso económico de los habitantes de 35-55 de edad de la comunidad </a:t>
            </a:r>
            <a:r>
              <a:rPr lang="es-MX" sz="2600" dirty="0">
                <a:solidFill>
                  <a:schemeClr val="tx1"/>
                </a:solidFill>
              </a:rPr>
              <a:t>de </a:t>
            </a:r>
            <a:r>
              <a:rPr lang="es-MX" sz="2800" dirty="0">
                <a:solidFill>
                  <a:schemeClr val="tx1"/>
                </a:solidFill>
              </a:rPr>
              <a:t>la comisaria de </a:t>
            </a:r>
            <a:r>
              <a:rPr lang="es-MX" sz="2800" dirty="0" err="1">
                <a:solidFill>
                  <a:schemeClr val="tx1"/>
                </a:solidFill>
              </a:rPr>
              <a:t>Yaxcheku</a:t>
            </a:r>
            <a:r>
              <a:rPr lang="es-MX" sz="2800" dirty="0">
                <a:solidFill>
                  <a:schemeClr val="tx1"/>
                </a:solidFill>
              </a:rPr>
              <a:t>, comunidad del Municipio de  Tizimín Yucatán</a:t>
            </a:r>
            <a:r>
              <a:rPr lang="es-MX" sz="2600" dirty="0">
                <a:solidFill>
                  <a:schemeClr val="dk1"/>
                </a:solidFill>
              </a:rPr>
              <a:t>. por otras actividades que promuevan la sostenibilidad, la economía y sin afectar al medio ambiente?</a:t>
            </a:r>
            <a:endParaRPr sz="2600" dirty="0">
              <a:solidFill>
                <a:schemeClr val="dk1"/>
              </a:solidFill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7308283" y="15552279"/>
            <a:ext cx="14905543" cy="998925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704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3810521" y="30056067"/>
            <a:ext cx="14905543" cy="7249271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704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806075" y="24323350"/>
            <a:ext cx="14905500" cy="7020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704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7308283" y="26879062"/>
            <a:ext cx="14905543" cy="10426276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704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2487950" y="0"/>
            <a:ext cx="245463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9000" b="1">
                <a:solidFill>
                  <a:srgbClr val="274E13"/>
                </a:solidFill>
                <a:latin typeface="Arial Black"/>
                <a:ea typeface="Arial Black"/>
                <a:cs typeface="Arial Black"/>
                <a:sym typeface="Arial Black"/>
              </a:rPr>
              <a:t>Proyecto Magnolia: Promueve, produce y protege.</a:t>
            </a:r>
            <a:endParaRPr sz="9000" b="1" i="0" u="none" strike="noStrike" cap="none">
              <a:solidFill>
                <a:srgbClr val="274E1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8245606" y="2762592"/>
            <a:ext cx="13034400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s-MX" sz="5400" dirty="0">
                <a:solidFill>
                  <a:schemeClr val="dk1"/>
                </a:solidFill>
              </a:rPr>
              <a:t>E</a:t>
            </a:r>
            <a:r>
              <a:rPr lang="es-MX" sz="5200" dirty="0">
                <a:solidFill>
                  <a:schemeClr val="dk1"/>
                </a:solidFill>
              </a:rPr>
              <a:t>studiantes: </a:t>
            </a:r>
          </a:p>
          <a:p>
            <a:pPr lvl="0" algn="ctr"/>
            <a:r>
              <a:rPr lang="es-MX" sz="5200" dirty="0">
                <a:solidFill>
                  <a:schemeClr val="dk1"/>
                </a:solidFill>
              </a:rPr>
              <a:t>A</a:t>
            </a:r>
            <a:r>
              <a:rPr lang="es-MX" sz="5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sesora</a:t>
            </a:r>
            <a:r>
              <a:rPr lang="es-MX" sz="5200" dirty="0">
                <a:solidFill>
                  <a:schemeClr val="dk1"/>
                </a:solidFill>
              </a:rPr>
              <a:t>:</a:t>
            </a:r>
            <a:endParaRPr sz="1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200" dirty="0">
                <a:solidFill>
                  <a:schemeClr val="dk1"/>
                </a:solidFill>
              </a:rPr>
              <a:t>C</a:t>
            </a:r>
            <a:r>
              <a:rPr lang="es-MX" sz="5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ientífica</a:t>
            </a:r>
            <a:r>
              <a:rPr lang="es-MX" sz="5200" dirty="0">
                <a:solidFill>
                  <a:schemeClr val="dk1"/>
                </a:solidFill>
              </a:rPr>
              <a:t> (o</a:t>
            </a:r>
            <a:r>
              <a:rPr lang="es-MX" sz="5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calificada (o):</a:t>
            </a:r>
            <a:endParaRPr sz="1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Categoría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 dirty="0">
                <a:solidFill>
                  <a:schemeClr val="dk1"/>
                </a:solidFill>
              </a:rPr>
              <a:t>Ciencias de la Tierra</a:t>
            </a:r>
            <a:endParaRPr sz="54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809475" y="2669873"/>
            <a:ext cx="4378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Introducción</a:t>
            </a:r>
            <a:endParaRPr sz="5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54765" y="10743519"/>
            <a:ext cx="472437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Antecedentes</a:t>
            </a:r>
            <a:endParaRPr sz="5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692850" y="18852775"/>
            <a:ext cx="6532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Pregunta/Problema</a:t>
            </a:r>
            <a:endParaRPr sz="5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17192646" y="9423719"/>
            <a:ext cx="3300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Hipótesis</a:t>
            </a:r>
            <a:endParaRPr sz="5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17394325" y="14421847"/>
            <a:ext cx="426270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Metodología</a:t>
            </a:r>
            <a:endParaRPr sz="5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17192649" y="25737470"/>
            <a:ext cx="837921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Creatividad e innovación</a:t>
            </a:r>
            <a:endParaRPr sz="5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34122365" y="4689247"/>
            <a:ext cx="391645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sz="5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33736815" y="18058714"/>
            <a:ext cx="472437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Conclusiones</a:t>
            </a:r>
            <a:endParaRPr sz="5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33685003" y="29047768"/>
            <a:ext cx="880241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Referencias bibliográficas</a:t>
            </a:r>
            <a:endParaRPr sz="5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963369" y="32676874"/>
            <a:ext cx="14905543" cy="459234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704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913323" y="31592751"/>
            <a:ext cx="333937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sz="5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" title="Diapositiva8.JPG"/>
          <p:cNvPicPr preferRelativeResize="0"/>
          <p:nvPr/>
        </p:nvPicPr>
        <p:blipFill rotWithShape="1">
          <a:blip r:embed="rId3">
            <a:alphaModFix/>
          </a:blip>
          <a:srcRect l="15433" t="19711" r="14543" b="7714"/>
          <a:stretch/>
        </p:blipFill>
        <p:spPr>
          <a:xfrm>
            <a:off x="17192650" y="15552275"/>
            <a:ext cx="14905549" cy="91480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110" name="Google Shape;110;p1" title="Diapositiva10.JPG"/>
          <p:cNvPicPr preferRelativeResize="0"/>
          <p:nvPr/>
        </p:nvPicPr>
        <p:blipFill rotWithShape="1">
          <a:blip r:embed="rId4">
            <a:alphaModFix/>
          </a:blip>
          <a:srcRect l="6988" t="19307" r="6093" b="7944"/>
          <a:stretch/>
        </p:blipFill>
        <p:spPr>
          <a:xfrm>
            <a:off x="33810525" y="5742100"/>
            <a:ext cx="14905549" cy="1164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 title="Diapositiva11.JPG"/>
          <p:cNvPicPr preferRelativeResize="0"/>
          <p:nvPr/>
        </p:nvPicPr>
        <p:blipFill rotWithShape="1">
          <a:blip r:embed="rId5">
            <a:alphaModFix/>
          </a:blip>
          <a:srcRect l="5869" t="14554" r="5067" b="14554"/>
          <a:stretch/>
        </p:blipFill>
        <p:spPr>
          <a:xfrm>
            <a:off x="33810575" y="19434525"/>
            <a:ext cx="14905501" cy="9023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 title="Diapositiva1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810525" y="30150575"/>
            <a:ext cx="14905549" cy="7249275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113" name="Google Shape;113;p1" title="logo proyecto magnolia.PNG"/>
          <p:cNvPicPr preferRelativeResize="0"/>
          <p:nvPr/>
        </p:nvPicPr>
        <p:blipFill rotWithShape="1">
          <a:blip r:embed="rId7">
            <a:alphaModFix/>
          </a:blip>
          <a:srcRect t="7017" b="4822"/>
          <a:stretch/>
        </p:blipFill>
        <p:spPr>
          <a:xfrm>
            <a:off x="328388" y="3798375"/>
            <a:ext cx="2442926" cy="2153700"/>
          </a:xfrm>
          <a:prstGeom prst="rect">
            <a:avLst/>
          </a:prstGeom>
          <a:noFill/>
          <a:ln w="12700" cap="rnd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14" name="Google Shape;114;p1"/>
          <p:cNvSpPr/>
          <p:nvPr/>
        </p:nvSpPr>
        <p:spPr>
          <a:xfrm>
            <a:off x="265675" y="5982225"/>
            <a:ext cx="2658000" cy="20784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6"/>
          </a:solidFill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proyecto Dirigido por jóvenes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354775" y="8090775"/>
            <a:ext cx="2568900" cy="6849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el mundo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6" name="Google Shape;116;p1"/>
          <p:cNvGrpSpPr/>
          <p:nvPr/>
        </p:nvGrpSpPr>
        <p:grpSpPr>
          <a:xfrm>
            <a:off x="3499593" y="3806918"/>
            <a:ext cx="5405679" cy="5192314"/>
            <a:chOff x="1228327" y="1258007"/>
            <a:chExt cx="2651533" cy="2547000"/>
          </a:xfrm>
        </p:grpSpPr>
        <p:sp>
          <p:nvSpPr>
            <p:cNvPr id="117" name="Google Shape;117;p1"/>
            <p:cNvSpPr/>
            <p:nvPr/>
          </p:nvSpPr>
          <p:spPr>
            <a:xfrm rot="2700000">
              <a:off x="2220964" y="1011369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rgbClr val="6AA84F"/>
            </a:solidFill>
            <a:ln>
              <a:noFill/>
            </a:ln>
          </p:spPr>
          <p:txBody>
            <a:bodyPr spcFirstLastPara="1" wrap="square" lIns="186425" tIns="186425" rIns="186425" bIns="186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151075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466045" dist="103566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86425" tIns="186425" rIns="186425" bIns="186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447" b="1">
                  <a:solidFill>
                    <a:srgbClr val="0942A1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2447" b="1">
                <a:solidFill>
                  <a:srgbClr val="0942A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9" name="Google Shape;119;p1"/>
            <p:cNvSpPr txBox="1"/>
            <p:nvPr/>
          </p:nvSpPr>
          <p:spPr>
            <a:xfrm rot="-2700000">
              <a:off x="1501398" y="2241353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425" tIns="186425" rIns="186425" bIns="186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447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Propuesta comunitaria de investigación-acción</a:t>
              </a:r>
              <a:endParaRPr sz="1619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0" name="Google Shape;120;p1"/>
            <p:cNvSpPr txBox="1"/>
            <p:nvPr/>
          </p:nvSpPr>
          <p:spPr>
            <a:xfrm rot="-2700000">
              <a:off x="1819546" y="2517402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425" tIns="186425" rIns="186425" bIns="186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3276"/>
                </a:spcAft>
                <a:buNone/>
              </a:pPr>
              <a:r>
                <a:rPr lang="es-MX" sz="1619">
                  <a:latin typeface="Roboto"/>
                  <a:ea typeface="Roboto"/>
                  <a:cs typeface="Roboto"/>
                  <a:sym typeface="Roboto"/>
                </a:rPr>
                <a:t>Que busca equilibrar la conservación ambiental con el desarrollo económico sostenible.</a:t>
              </a:r>
              <a:endParaRPr sz="1619" b="1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5379134" y="4402390"/>
            <a:ext cx="6573737" cy="5515529"/>
            <a:chOff x="3108493" y="1164047"/>
            <a:chExt cx="3035387" cy="2547000"/>
          </a:xfrm>
        </p:grpSpPr>
        <p:sp>
          <p:nvSpPr>
            <p:cNvPr id="122" name="Google Shape;122;p1"/>
            <p:cNvSpPr/>
            <p:nvPr/>
          </p:nvSpPr>
          <p:spPr>
            <a:xfrm rot="2700000">
              <a:off x="4101130" y="917409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rgbClr val="38761D"/>
            </a:solidFill>
            <a:ln>
              <a:noFill/>
            </a:ln>
          </p:spPr>
          <p:txBody>
            <a:bodyPr spcFirstLastPara="1" wrap="square" lIns="198000" tIns="198000" rIns="198000" bIns="1980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3347591" y="3108741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495055" dist="110012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98000" tIns="198000" rIns="198000" bIns="198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600" b="1">
                  <a:solidFill>
                    <a:srgbClr val="0D5CDF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2600" b="1">
                <a:solidFill>
                  <a:srgbClr val="0D5CD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" name="Google Shape;124;p1"/>
            <p:cNvSpPr txBox="1"/>
            <p:nvPr/>
          </p:nvSpPr>
          <p:spPr>
            <a:xfrm rot="-2700000">
              <a:off x="3316127" y="2176841"/>
              <a:ext cx="2333877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000" tIns="198000" rIns="198000" bIns="19800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6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Reducir la tala de árboles</a:t>
              </a:r>
              <a:endParaRPr sz="172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" name="Google Shape;125;p1"/>
            <p:cNvSpPr txBox="1"/>
            <p:nvPr/>
          </p:nvSpPr>
          <p:spPr>
            <a:xfrm rot="-2700000">
              <a:off x="3676891" y="2311076"/>
              <a:ext cx="2680076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000" tIns="198000" rIns="198000" bIns="1980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3480"/>
                </a:spcAft>
                <a:buNone/>
              </a:pPr>
              <a:r>
                <a:rPr lang="es-MX" sz="1720">
                  <a:latin typeface="Roboto"/>
                  <a:ea typeface="Roboto"/>
                  <a:cs typeface="Roboto"/>
                  <a:sym typeface="Roboto"/>
                </a:rPr>
                <a:t>Mediante reforestación de Magnolia Grandiflora y la implementación de talleres productivos sostenibles.</a:t>
              </a:r>
              <a:endParaRPr sz="1720" b="1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6" name="Google Shape;126;p1"/>
          <p:cNvGrpSpPr/>
          <p:nvPr/>
        </p:nvGrpSpPr>
        <p:grpSpPr>
          <a:xfrm>
            <a:off x="8052096" y="4806283"/>
            <a:ext cx="6041802" cy="5314570"/>
            <a:chOff x="5213617" y="1214247"/>
            <a:chExt cx="2810271" cy="2547000"/>
          </a:xfrm>
        </p:grpSpPr>
        <p:sp>
          <p:nvSpPr>
            <p:cNvPr id="127" name="Google Shape;127;p1"/>
            <p:cNvSpPr/>
            <p:nvPr/>
          </p:nvSpPr>
          <p:spPr>
            <a:xfrm rot="2700000">
              <a:off x="6206254" y="967609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96550" tIns="196550" rIns="196550" bIns="1965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6"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534099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491421" dist="109205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96550" tIns="196550" rIns="196550" bIns="1965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581" b="1">
                  <a:solidFill>
                    <a:srgbClr val="307AF3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2581" b="1">
                <a:solidFill>
                  <a:srgbClr val="307AF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9" name="Google Shape;129;p1"/>
            <p:cNvSpPr txBox="1"/>
            <p:nvPr/>
          </p:nvSpPr>
          <p:spPr>
            <a:xfrm rot="-2662787" flipH="1">
              <a:off x="5380273" y="2223358"/>
              <a:ext cx="2390868" cy="5023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6550" tIns="196550" rIns="196550" bIns="19655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581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Que ofrezcan alternativas de ingreso económico  </a:t>
              </a:r>
              <a:endParaRPr sz="1707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30;p1"/>
            <p:cNvSpPr txBox="1"/>
            <p:nvPr/>
          </p:nvSpPr>
          <p:spPr>
            <a:xfrm rot="-2700000">
              <a:off x="5624981" y="2401091"/>
              <a:ext cx="2600314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6550" tIns="196550" rIns="196550" bIns="19655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3455"/>
                </a:spcAft>
                <a:buNone/>
              </a:pPr>
              <a:r>
                <a:rPr lang="es-MX" sz="1707" b="1">
                  <a:latin typeface="Roboto"/>
                  <a:ea typeface="Roboto"/>
                  <a:cs typeface="Roboto"/>
                  <a:sym typeface="Roboto"/>
                </a:rPr>
                <a:t>Para los habitantes y sin dañar el medio ambiente.</a:t>
              </a:r>
              <a:endParaRPr sz="1707" b="1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1" name="Google Shape;131;p1"/>
          <p:cNvGrpSpPr/>
          <p:nvPr/>
        </p:nvGrpSpPr>
        <p:grpSpPr>
          <a:xfrm>
            <a:off x="9452138" y="6725600"/>
            <a:ext cx="7832873" cy="3098808"/>
            <a:chOff x="4972095" y="2315808"/>
            <a:chExt cx="3193832" cy="1263685"/>
          </a:xfrm>
        </p:grpSpPr>
        <p:sp>
          <p:nvSpPr>
            <p:cNvPr id="132" name="Google Shape;132;p1"/>
            <p:cNvSpPr/>
            <p:nvPr/>
          </p:nvSpPr>
          <p:spPr>
            <a:xfrm rot="2700000">
              <a:off x="6211370" y="1113844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224225" tIns="224225" rIns="224225" bIns="2242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 txBox="1"/>
            <p:nvPr/>
          </p:nvSpPr>
          <p:spPr>
            <a:xfrm rot="18900000">
              <a:off x="5372845" y="2315808"/>
              <a:ext cx="23415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4225" tIns="224225" rIns="224225" bIns="2242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944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Representan un modelo de participación comunitaria. </a:t>
              </a:r>
              <a:endParaRPr sz="1948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4" name="Google Shape;134;p1"/>
            <p:cNvSpPr txBox="1"/>
            <p:nvPr/>
          </p:nvSpPr>
          <p:spPr>
            <a:xfrm rot="18900000">
              <a:off x="6206725" y="2430857"/>
              <a:ext cx="1959202" cy="6876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4225" tIns="224225" rIns="224225" bIns="2242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3941"/>
                </a:spcAft>
                <a:buNone/>
              </a:pPr>
              <a:r>
                <a:rPr lang="es-MX" sz="1948" b="1" dirty="0">
                  <a:latin typeface="Roboto"/>
                  <a:ea typeface="Roboto"/>
                  <a:cs typeface="Roboto"/>
                  <a:sym typeface="Roboto"/>
                </a:rPr>
                <a:t>Demostrando que es posible generar bienestar social y ecológico al mismo tiempo que se preserva el patrimonio natural de </a:t>
              </a:r>
              <a:r>
                <a:rPr lang="es-MX" sz="2000" dirty="0">
                  <a:solidFill>
                    <a:schemeClr val="tx1"/>
                  </a:solidFill>
                </a:rPr>
                <a:t>la comisaria de </a:t>
              </a:r>
              <a:r>
                <a:rPr lang="es-MX" sz="2000" dirty="0" err="1">
                  <a:solidFill>
                    <a:schemeClr val="tx1"/>
                  </a:solidFill>
                </a:rPr>
                <a:t>Yaxcheku</a:t>
              </a:r>
              <a:r>
                <a:rPr lang="es-MX" sz="2000" dirty="0">
                  <a:solidFill>
                    <a:schemeClr val="tx1"/>
                  </a:solidFill>
                </a:rPr>
                <a:t>, comunidad del Municipio de  Tizimín Yucatán</a:t>
              </a:r>
              <a:r>
                <a:rPr lang="es-MX" sz="1948" b="1" dirty="0">
                  <a:latin typeface="Roboto"/>
                  <a:ea typeface="Roboto"/>
                  <a:cs typeface="Roboto"/>
                  <a:sym typeface="Roboto"/>
                </a:rPr>
                <a:t>.</a:t>
              </a:r>
              <a:endParaRPr sz="1948" b="1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534099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560625" dist="124583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224225" tIns="224225" rIns="224225" bIns="2242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944" b="1">
                  <a:solidFill>
                    <a:srgbClr val="307AF3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endParaRPr sz="2944" b="1">
                <a:solidFill>
                  <a:srgbClr val="307AF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36" name="Google Shape;136;p1" title="logo proyecto magnolia.PNG"/>
          <p:cNvPicPr preferRelativeResize="0"/>
          <p:nvPr/>
        </p:nvPicPr>
        <p:blipFill rotWithShape="1">
          <a:blip r:embed="rId7">
            <a:alphaModFix/>
          </a:blip>
          <a:srcRect l="7090" t="11839" r="-7090"/>
          <a:stretch/>
        </p:blipFill>
        <p:spPr>
          <a:xfrm>
            <a:off x="7013152" y="14640238"/>
            <a:ext cx="2442926" cy="21537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37" name="Google Shape;137;p1"/>
          <p:cNvSpPr/>
          <p:nvPr/>
        </p:nvSpPr>
        <p:spPr>
          <a:xfrm>
            <a:off x="7071600" y="12353625"/>
            <a:ext cx="2568900" cy="6849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latin typeface="Calibri"/>
                <a:ea typeface="Calibri"/>
                <a:cs typeface="Calibri"/>
                <a:sym typeface="Calibri"/>
              </a:rPr>
              <a:t>PROYECTO DIRIGIDO POR JÓVENES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"/>
          <p:cNvSpPr/>
          <p:nvPr/>
        </p:nvSpPr>
        <p:spPr>
          <a:xfrm>
            <a:off x="1284425" y="12512375"/>
            <a:ext cx="3997500" cy="11256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dirty="0">
                <a:latin typeface="Calibri"/>
                <a:ea typeface="Calibri"/>
                <a:cs typeface="Calibri"/>
                <a:sym typeface="Calibri"/>
              </a:rPr>
              <a:t>Propuesta comunitaria de investigación - acción</a:t>
            </a:r>
            <a:endParaRPr sz="23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"/>
          <p:cNvSpPr/>
          <p:nvPr/>
        </p:nvSpPr>
        <p:spPr>
          <a:xfrm>
            <a:off x="1243325" y="14090338"/>
            <a:ext cx="3997500" cy="11256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>
                <a:latin typeface="Calibri"/>
                <a:ea typeface="Calibri"/>
                <a:cs typeface="Calibri"/>
                <a:sym typeface="Calibri"/>
              </a:rPr>
              <a:t>Busca equilibrar la conservación con el desarrollo económico sostenible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"/>
          <p:cNvSpPr/>
          <p:nvPr/>
        </p:nvSpPr>
        <p:spPr>
          <a:xfrm>
            <a:off x="1381625" y="17151125"/>
            <a:ext cx="3997500" cy="11256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dirty="0">
                <a:latin typeface="Calibri"/>
                <a:ea typeface="Calibri"/>
                <a:cs typeface="Calibri"/>
                <a:sym typeface="Calibri"/>
              </a:rPr>
              <a:t>que ofrezcan alternativas de ingreso para los habitantes sin dañar el medio ambiente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"/>
          <p:cNvSpPr/>
          <p:nvPr/>
        </p:nvSpPr>
        <p:spPr>
          <a:xfrm>
            <a:off x="1381625" y="15668325"/>
            <a:ext cx="3997500" cy="11256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dirty="0">
                <a:latin typeface="Calibri"/>
                <a:ea typeface="Calibri"/>
                <a:cs typeface="Calibri"/>
                <a:sym typeface="Calibri"/>
              </a:rPr>
              <a:t>Mediante la reforestación de Magnolia Grandiflora y la implementación de talleres productivos sostenibles 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"/>
          <p:cNvSpPr/>
          <p:nvPr/>
        </p:nvSpPr>
        <p:spPr>
          <a:xfrm>
            <a:off x="11130400" y="12353625"/>
            <a:ext cx="3997500" cy="19344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700" dirty="0">
                <a:latin typeface="Calibri"/>
                <a:ea typeface="Calibri"/>
                <a:cs typeface="Calibri"/>
                <a:sym typeface="Calibri"/>
              </a:rPr>
              <a:t>involucra a los niños de la escuela primaria “tierra y libertad” en una campaña de reforestación de la Magnolia Grandiflora “ la Magnolia y yo”, y que los adultos de la comunidad participen activamente en los talleres “productores por el futuro”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"/>
          <p:cNvSpPr/>
          <p:nvPr/>
        </p:nvSpPr>
        <p:spPr>
          <a:xfrm>
            <a:off x="11130400" y="16733000"/>
            <a:ext cx="3997500" cy="18594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700" dirty="0">
                <a:latin typeface="Calibri"/>
                <a:ea typeface="Calibri"/>
                <a:cs typeface="Calibri"/>
                <a:sym typeface="Calibri"/>
              </a:rPr>
              <a:t>Demostrando que es posible generar bienestar social y ecológico al mismo tiempo que preserva el patrimonio cultural Tizimín, Yucatán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"/>
          <p:cNvSpPr/>
          <p:nvPr/>
        </p:nvSpPr>
        <p:spPr>
          <a:xfrm>
            <a:off x="11090125" y="14421850"/>
            <a:ext cx="3997500" cy="2153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36550" algn="ctr" rtl="0">
              <a:spcBef>
                <a:spcPts val="0"/>
              </a:spcBef>
              <a:spcAft>
                <a:spcPts val="0"/>
              </a:spcAft>
              <a:buSzPts val="1700"/>
              <a:buFont typeface="Calibri"/>
              <a:buAutoNum type="arabicPeriod"/>
            </a:pPr>
            <a:r>
              <a:rPr lang="es-MX" sz="1600" dirty="0">
                <a:latin typeface="Calibri"/>
                <a:ea typeface="Calibri"/>
                <a:cs typeface="Calibri"/>
                <a:sym typeface="Calibri"/>
              </a:rPr>
              <a:t>gobierno municipal de Tizimín, Yucatán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ctr" rtl="0">
              <a:spcBef>
                <a:spcPts val="0"/>
              </a:spcBef>
              <a:spcAft>
                <a:spcPts val="0"/>
              </a:spcAft>
              <a:buSzPts val="1700"/>
              <a:buFont typeface="Calibri"/>
              <a:buAutoNum type="arabicPeriod"/>
            </a:pPr>
            <a:r>
              <a:rPr lang="es-MX" sz="1600" dirty="0">
                <a:latin typeface="Calibri"/>
                <a:ea typeface="Calibri"/>
                <a:cs typeface="Calibri"/>
                <a:sym typeface="Calibri"/>
              </a:rPr>
              <a:t>servicios Agro-ambientales de la zona sur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ctr" rtl="0">
              <a:spcBef>
                <a:spcPts val="0"/>
              </a:spcBef>
              <a:spcAft>
                <a:spcPts val="0"/>
              </a:spcAft>
              <a:buSzPts val="1700"/>
              <a:buFont typeface="Calibri"/>
              <a:buAutoNum type="arabicPeriod"/>
            </a:pPr>
            <a:r>
              <a:rPr lang="es-MX" sz="1600" dirty="0">
                <a:latin typeface="Calibri"/>
                <a:ea typeface="Calibri"/>
                <a:cs typeface="Calibri"/>
                <a:sym typeface="Calibri"/>
              </a:rPr>
              <a:t>grupo ecológico sierra gorda (GESG)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ctr" rtl="0">
              <a:spcBef>
                <a:spcPts val="0"/>
              </a:spcBef>
              <a:spcAft>
                <a:spcPts val="0"/>
              </a:spcAft>
              <a:buSzPts val="1700"/>
              <a:buFont typeface="Calibri"/>
              <a:buAutoNum type="arabicPeriod"/>
            </a:pPr>
            <a:r>
              <a:rPr lang="es-MX" sz="1600" dirty="0">
                <a:latin typeface="Calibri"/>
                <a:ea typeface="Calibri"/>
                <a:cs typeface="Calibri"/>
                <a:sym typeface="Calibri"/>
              </a:rPr>
              <a:t>Escuela primaria rural “Tierra y libertad”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ctr" rtl="0">
              <a:spcBef>
                <a:spcPts val="0"/>
              </a:spcBef>
              <a:spcAft>
                <a:spcPts val="0"/>
              </a:spcAft>
              <a:buSzPts val="1700"/>
              <a:buFont typeface="Calibri"/>
              <a:buAutoNum type="arabicPeriod"/>
            </a:pPr>
            <a:r>
              <a:rPr lang="es-MX" sz="1600" dirty="0">
                <a:latin typeface="Calibri"/>
                <a:ea typeface="Calibri"/>
                <a:cs typeface="Calibri"/>
                <a:sym typeface="Calibri"/>
              </a:rPr>
              <a:t>autoridades locales 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"/>
          <p:cNvSpPr/>
          <p:nvPr/>
        </p:nvSpPr>
        <p:spPr>
          <a:xfrm>
            <a:off x="6357300" y="13162513"/>
            <a:ext cx="3997500" cy="1125600"/>
          </a:xfrm>
          <a:prstGeom prst="round2DiagRect">
            <a:avLst>
              <a:gd name="adj1" fmla="val 16667"/>
              <a:gd name="adj2" fmla="val 5000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latin typeface="Calibri"/>
                <a:ea typeface="Calibri"/>
                <a:cs typeface="Calibri"/>
                <a:sym typeface="Calibri"/>
              </a:rPr>
              <a:t>ODS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>
                <a:latin typeface="Calibri"/>
                <a:ea typeface="Calibri"/>
                <a:cs typeface="Calibri"/>
                <a:sym typeface="Calibri"/>
              </a:rPr>
              <a:t>12,13 Y 15</a:t>
            </a:r>
            <a:endParaRPr sz="25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"/>
          <p:cNvSpPr/>
          <p:nvPr/>
        </p:nvSpPr>
        <p:spPr>
          <a:xfrm>
            <a:off x="1381625" y="27437550"/>
            <a:ext cx="3997500" cy="3925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1600" dirty="0">
                <a:solidFill>
                  <a:srgbClr val="FFFFFF"/>
                </a:solidFill>
              </a:rPr>
              <a:t>La tala indiscriminada de arboles durante la ultima década 2015-2025 a provocado, la degradación del suelo, la alteración del ciclo de la lluvia y el aumento de temperatura  </a:t>
            </a:r>
            <a:endParaRPr sz="16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"/>
          <p:cNvSpPr/>
          <p:nvPr/>
        </p:nvSpPr>
        <p:spPr>
          <a:xfrm>
            <a:off x="6479463" y="26879050"/>
            <a:ext cx="3059100" cy="3925500"/>
          </a:xfrm>
          <a:prstGeom prst="flowChartAlternateProcess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dirty="0">
                <a:solidFill>
                  <a:srgbClr val="FFFFFF"/>
                </a:solidFill>
              </a:rPr>
              <a:t>Magnolia Grandiflora o árbol de Campeche, actualmente en periodo de extinción, su preservación ayudara a mantener el equilibrio ecológico y la resiliencia del bosque frente al cambio climático 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48" name="Google Shape;148;p1"/>
          <p:cNvSpPr/>
          <p:nvPr/>
        </p:nvSpPr>
        <p:spPr>
          <a:xfrm>
            <a:off x="10354800" y="24582400"/>
            <a:ext cx="4842300" cy="2078400"/>
          </a:xfrm>
          <a:prstGeom prst="flowChartAlternateProcess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>
                <a:solidFill>
                  <a:srgbClr val="FFFFFF"/>
                </a:solidFill>
              </a:rPr>
              <a:t>NIÑOS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>
                <a:solidFill>
                  <a:srgbClr val="FFFFFF"/>
                </a:solidFill>
              </a:rPr>
              <a:t>Se implementa un programa de reforestación con una especie nativa y también en peligro de extinción: la Magnolia Grandiflora, con la finalidad de restaurar las zonas degradadas y conservar la especie.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9" name="Google Shape;149;p1"/>
          <p:cNvSpPr/>
          <p:nvPr/>
        </p:nvSpPr>
        <p:spPr>
          <a:xfrm>
            <a:off x="10354800" y="27437550"/>
            <a:ext cx="4842300" cy="2391900"/>
          </a:xfrm>
          <a:prstGeom prst="flowChartAlternateProcess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>
                <a:solidFill>
                  <a:srgbClr val="FFFFFF"/>
                </a:solidFill>
              </a:rPr>
              <a:t>TALLERES ALTERNATIVOS PARA LOS HABITANTES DE LA COMUNIDAD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>
                <a:solidFill>
                  <a:srgbClr val="FFFFFF"/>
                </a:solidFill>
              </a:rPr>
              <a:t>se propone talleres productivos sostenibles: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>
                <a:solidFill>
                  <a:schemeClr val="dk1"/>
                </a:solidFill>
              </a:rPr>
              <a:t>1.</a:t>
            </a:r>
            <a:r>
              <a:rPr lang="es-MX">
                <a:solidFill>
                  <a:srgbClr val="FFFFFF"/>
                </a:solidFill>
              </a:rPr>
              <a:t>Desinfectante natural a base de hojas de pino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>
                <a:solidFill>
                  <a:srgbClr val="FFFFFF"/>
                </a:solidFill>
              </a:rPr>
              <a:t>2. Alimento para gallinas con cascara de café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>
                <a:solidFill>
                  <a:srgbClr val="FFFFFF"/>
                </a:solidFill>
              </a:rPr>
              <a:t>3. Milpas intercaladas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"/>
          <p:cNvSpPr/>
          <p:nvPr/>
        </p:nvSpPr>
        <p:spPr>
          <a:xfrm>
            <a:off x="820925" y="26032200"/>
            <a:ext cx="4842300" cy="1271700"/>
          </a:xfrm>
          <a:prstGeom prst="flowChartAlternateProcess">
            <a:avLst/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MX" dirty="0">
                <a:solidFill>
                  <a:srgbClr val="FFFFFF"/>
                </a:solidFill>
              </a:rPr>
              <a:t>La comisaria de </a:t>
            </a:r>
            <a:r>
              <a:rPr lang="es-MX" dirty="0" err="1">
                <a:solidFill>
                  <a:srgbClr val="FFFFFF"/>
                </a:solidFill>
              </a:rPr>
              <a:t>Yaxcheku</a:t>
            </a:r>
            <a:r>
              <a:rPr lang="es-MX" dirty="0">
                <a:solidFill>
                  <a:srgbClr val="FFFFFF"/>
                </a:solidFill>
              </a:rPr>
              <a:t>, comunidad del Municipio de  Tizimín Yucatán , corresponde a una comunidad productora de maderas preciosas como árbol de Campeche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51" name="Google Shape;151;p1"/>
          <p:cNvSpPr txBox="1"/>
          <p:nvPr/>
        </p:nvSpPr>
        <p:spPr>
          <a:xfrm>
            <a:off x="713750" y="23320775"/>
            <a:ext cx="47244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b="1">
                <a:solidFill>
                  <a:schemeClr val="dk1"/>
                </a:solidFill>
              </a:rPr>
              <a:t>Justificación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Office PowerPoint</Application>
  <PresentationFormat>Personalizado</PresentationFormat>
  <Paragraphs>60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Roboto</vt:lpstr>
      <vt:lpstr>Calibri</vt:lpstr>
      <vt:lpstr>Arial Black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Edgar Jimenez Felix</dc:creator>
  <cp:lastModifiedBy>Dr González M</cp:lastModifiedBy>
  <cp:revision>1</cp:revision>
  <dcterms:created xsi:type="dcterms:W3CDTF">2024-06-26T15:30:15Z</dcterms:created>
  <dcterms:modified xsi:type="dcterms:W3CDTF">2026-03-31T17:54:36Z</dcterms:modified>
</cp:coreProperties>
</file>